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3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4/9/2024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4/9/2024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4/9/2024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4/9/2024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คอลัมน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4/9/2024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อลัมน์รูปภาพ 3 รู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 hasCustomPrompt="1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 hasCustomPrompt="1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4/9/2024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 hasCustomPrompt="1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 hasCustomPrompt="1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4/9/2024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4/9/2024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4/9/2024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4/9/2024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4/9/2024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4/9/2024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พระราชบัญญัติ</a:t>
            </a:r>
            <a:br>
              <a:rPr lang="th-TH" dirty="0"/>
            </a:br>
            <a:r>
              <a:rPr lang="th-TH" dirty="0"/>
              <a:t>วินัยการเงินการคลังของรัฐ พ.ศ.</a:t>
            </a:r>
            <a:r>
              <a:rPr lang="en-US" dirty="0"/>
              <a:t>2561</a:t>
            </a:r>
            <a:endParaRPr lang="th-TH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สรุปสาระสำคัญ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519430" y="1685925"/>
            <a:ext cx="10772140" cy="3688080"/>
          </a:xfrm>
        </p:spPr>
        <p:txBody>
          <a:bodyPr>
            <a:normAutofit fontScale="87500" lnSpcReduction="20000"/>
          </a:bodyPr>
          <a:lstStyle/>
          <a:p>
            <a:pPr marL="0" indent="0">
              <a:buNone/>
            </a:pPr>
            <a:r>
              <a:rPr lang="th-TH" sz="3200" b="1" dirty="0">
                <a:solidFill>
                  <a:srgbClr val="00206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หมวด </a:t>
            </a:r>
            <a:r>
              <a:rPr lang="en-US" sz="3200" b="1" dirty="0">
                <a:solidFill>
                  <a:srgbClr val="00206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3 </a:t>
            </a:r>
            <a:r>
              <a:rPr lang="th-TH" sz="3200" b="1" dirty="0">
                <a:solidFill>
                  <a:srgbClr val="00206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วินัยการเงินการคลัง</a:t>
            </a:r>
          </a:p>
          <a:p>
            <a:pPr marL="0" indent="0">
              <a:buNone/>
            </a:pPr>
            <a:r>
              <a:rPr lang="th-TH" sz="3200" b="1" dirty="0">
                <a:solidFill>
                  <a:srgbClr val="00B0F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ส่วนที่ </a:t>
            </a:r>
            <a:r>
              <a:rPr lang="en-US" sz="3200" b="1" dirty="0">
                <a:solidFill>
                  <a:srgbClr val="00B0F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2 </a:t>
            </a:r>
            <a:r>
              <a:rPr lang="th-TH" sz="3200" b="1" dirty="0">
                <a:solidFill>
                  <a:srgbClr val="00B0F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รายจ่าย</a:t>
            </a:r>
          </a:p>
          <a:p>
            <a:pPr marL="0" indent="0">
              <a:buNone/>
            </a:pPr>
            <a:r>
              <a:rPr lang="th-TH" sz="3200" b="1" dirty="0">
                <a:solidFill>
                  <a:srgbClr val="00B05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	</a:t>
            </a:r>
            <a:r>
              <a:rPr lang="th-TH" sz="3200" b="1" dirty="0">
                <a:solidFill>
                  <a:srgbClr val="FF000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มาตรา </a:t>
            </a:r>
            <a:r>
              <a:rPr lang="en-US" sz="3200" b="1" dirty="0">
                <a:solidFill>
                  <a:srgbClr val="FF000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37 </a:t>
            </a:r>
            <a:r>
              <a:rPr lang="th-TH" sz="3200" b="1" dirty="0">
                <a:solidFill>
                  <a:srgbClr val="00B05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หน่วยงานของรัฐจะก่อหนี้ผูกพันหรือจ่ายเงินได้ก็แต่โดยอาศัยอำนาจที่มีอยู่</a:t>
            </a:r>
          </a:p>
          <a:p>
            <a:pPr marL="0" indent="0">
              <a:buNone/>
            </a:pPr>
            <a:r>
              <a:rPr lang="th-TH" sz="3200" b="1" dirty="0">
                <a:solidFill>
                  <a:srgbClr val="00B05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ตามกฎหมาย</a:t>
            </a:r>
          </a:p>
          <a:p>
            <a:pPr marL="0" indent="0">
              <a:buNone/>
            </a:pPr>
            <a:r>
              <a:rPr lang="th-TH" sz="3200" b="1" dirty="0">
                <a:solidFill>
                  <a:srgbClr val="00B05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	</a:t>
            </a:r>
            <a:r>
              <a:rPr lang="th-TH" sz="3200" b="1" dirty="0">
                <a:solidFill>
                  <a:srgbClr val="FF000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การก่อหนี้ผูกพันและการใช้จ่ายเงินของหน่วยงานของรัฐในการปฏิบัติหน้าที่หรือการดำเนินงานต้องเป็นไปอย่างโปร่งใส คุ้มค่าและประหยัดโดยพิจารณาเป้าหมาย ประโยชน์ที่ได้รับ ผลสัมฤทธิ์และประสิทธิภาพของหน่วยงานของรัฐ</a:t>
            </a:r>
          </a:p>
          <a:p>
            <a:pPr marL="0" indent="0">
              <a:buNone/>
            </a:pPr>
            <a:endParaRPr lang="th-TH" sz="3200" b="1" u="sng" dirty="0">
              <a:solidFill>
                <a:srgbClr val="0070C0"/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สรุปสาระสำคัญ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>
                <a:solidFill>
                  <a:srgbClr val="00206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หมวด </a:t>
            </a:r>
            <a:r>
              <a:rPr lang="en-US" sz="3200" b="1" dirty="0">
                <a:solidFill>
                  <a:srgbClr val="00206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3 </a:t>
            </a:r>
            <a:r>
              <a:rPr lang="th-TH" sz="3200" b="1" dirty="0">
                <a:solidFill>
                  <a:srgbClr val="00206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วินัยการเงินการคลัง</a:t>
            </a:r>
          </a:p>
          <a:p>
            <a:pPr marL="0" indent="0">
              <a:buNone/>
            </a:pPr>
            <a:r>
              <a:rPr lang="th-TH" sz="3200" b="1" dirty="0">
                <a:solidFill>
                  <a:srgbClr val="00B0F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ส่วนที่ </a:t>
            </a:r>
            <a:r>
              <a:rPr lang="en-US" sz="3200" b="1" dirty="0">
                <a:solidFill>
                  <a:srgbClr val="00B0F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2 </a:t>
            </a:r>
            <a:r>
              <a:rPr lang="th-TH" sz="3200" b="1" dirty="0">
                <a:solidFill>
                  <a:srgbClr val="00B0F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รายจ่าย</a:t>
            </a:r>
          </a:p>
          <a:p>
            <a:pPr marL="0" indent="0">
              <a:buNone/>
            </a:pPr>
            <a:r>
              <a:rPr lang="th-TH" sz="3200" b="1" dirty="0">
                <a:solidFill>
                  <a:srgbClr val="00B05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	</a:t>
            </a:r>
            <a:r>
              <a:rPr lang="th-TH" sz="3200" b="1" dirty="0">
                <a:solidFill>
                  <a:srgbClr val="FF000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มาตรา</a:t>
            </a:r>
            <a:r>
              <a:rPr lang="en-US" sz="3200" b="1" dirty="0">
                <a:solidFill>
                  <a:srgbClr val="FF000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 38 </a:t>
            </a:r>
            <a:r>
              <a:rPr lang="th-TH" sz="3200" b="1" dirty="0">
                <a:solidFill>
                  <a:srgbClr val="FF000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ให้ผู้มีอำนาจอนุมัติการจ่ายเงินมีหน้าที่ในการตรวจสอบการใช้จ่ายเงินของหน่วยงานของรัฐให้เป็นไปตามที่กำหนดไว้ในกฎหมายหรือกฎหรือตามที่ได้รับอนุญาตให้จ่าย</a:t>
            </a:r>
            <a:endParaRPr lang="th-TH" sz="3200" b="1" u="sng" dirty="0">
              <a:solidFill>
                <a:srgbClr val="FF0000"/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สรุปสาระสำคัญ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h-TH" sz="3200" b="1" dirty="0">
                <a:solidFill>
                  <a:srgbClr val="00206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หมวด </a:t>
            </a:r>
            <a:r>
              <a:rPr lang="en-US" sz="3200" b="1" dirty="0">
                <a:solidFill>
                  <a:srgbClr val="00206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3 </a:t>
            </a:r>
            <a:r>
              <a:rPr lang="th-TH" sz="3200" b="1" dirty="0">
                <a:solidFill>
                  <a:srgbClr val="00206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วินัยการเงินการคลัง</a:t>
            </a:r>
          </a:p>
          <a:p>
            <a:pPr marL="0" indent="0">
              <a:buNone/>
            </a:pPr>
            <a:r>
              <a:rPr lang="th-TH" sz="3200" b="1" dirty="0">
                <a:solidFill>
                  <a:schemeClr val="accent5">
                    <a:lumMod val="7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ส่วนที่ 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3 </a:t>
            </a:r>
            <a:r>
              <a:rPr lang="th-TH" sz="3200" b="1" dirty="0">
                <a:solidFill>
                  <a:schemeClr val="accent5">
                    <a:lumMod val="7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การจัดให้ได้มาซึ่งทรัพย์สินและการบริหารทรัพย์สินของรัฐ</a:t>
            </a:r>
          </a:p>
          <a:p>
            <a:pPr marL="0" indent="0">
              <a:buNone/>
            </a:pPr>
            <a:r>
              <a:rPr lang="th-TH" sz="3200" b="1" dirty="0">
                <a:solidFill>
                  <a:srgbClr val="00B05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	</a:t>
            </a:r>
            <a:r>
              <a:rPr lang="th-TH" sz="3200" b="1" dirty="0">
                <a:solidFill>
                  <a:srgbClr val="FF000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มาตรา</a:t>
            </a:r>
            <a:r>
              <a:rPr lang="en-US" sz="3200" b="1" dirty="0">
                <a:solidFill>
                  <a:srgbClr val="FF000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 44 </a:t>
            </a:r>
            <a:r>
              <a:rPr lang="th-TH" sz="3200" b="1" dirty="0">
                <a:solidFill>
                  <a:srgbClr val="FF000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การบริหารจัดการทรัพย์สินที่มีอยู่ในความครอบครองหรือการกำกับดูแลของหน่วยงานของรัฐ ให้เป็นไปตามที่กำหนดไว้ในกฎหมายและกฎที่เกี่ยวข้อง โดยต้องพิจารณาประโยชน์ของรัฐและประชาชน ความคุ้มค่าและความประหยัด ซึ่งต้องกระทำด้วยความรอบคอบ ระมัดระวังและมีการบริหารความเสี่ยงอย่างเหมาะสม และต้องไม่ก่อให้เกิดความเสียหายแก่ทรัพย์สินนั้น</a:t>
            </a:r>
            <a:endParaRPr lang="th-TH" sz="3200" b="1" u="sng" dirty="0">
              <a:solidFill>
                <a:srgbClr val="FF0000"/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สรุปสาระสำคัญ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>
                <a:solidFill>
                  <a:srgbClr val="00206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หมวด </a:t>
            </a:r>
            <a:r>
              <a:rPr lang="en-US" sz="3200" b="1" dirty="0">
                <a:solidFill>
                  <a:srgbClr val="00206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3 </a:t>
            </a:r>
            <a:r>
              <a:rPr lang="th-TH" sz="3200" b="1" dirty="0">
                <a:solidFill>
                  <a:srgbClr val="00206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วินัยการเงินการคลัง</a:t>
            </a:r>
          </a:p>
          <a:p>
            <a:pPr marL="0" indent="0">
              <a:buNone/>
            </a:pPr>
            <a:r>
              <a:rPr lang="th-TH" sz="3200" b="1" dirty="0">
                <a:solidFill>
                  <a:schemeClr val="accent5">
                    <a:lumMod val="7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ส่วนที่ 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3 </a:t>
            </a:r>
            <a:r>
              <a:rPr lang="th-TH" sz="3200" b="1" dirty="0">
                <a:solidFill>
                  <a:schemeClr val="accent5">
                    <a:lumMod val="7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การจัดให้ได้มาซึ่งทรัพย์สินและการบริหารทรัพย์สินของรัฐ</a:t>
            </a:r>
          </a:p>
          <a:p>
            <a:pPr marL="0" indent="0">
              <a:buNone/>
            </a:pPr>
            <a:r>
              <a:rPr lang="th-TH" sz="3200" b="1" dirty="0">
                <a:solidFill>
                  <a:srgbClr val="00B05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	</a:t>
            </a:r>
            <a:r>
              <a:rPr lang="th-TH" sz="3200" b="1" dirty="0">
                <a:solidFill>
                  <a:srgbClr val="FF000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มาตรา</a:t>
            </a:r>
            <a:r>
              <a:rPr lang="en-US" sz="3200" b="1" dirty="0">
                <a:solidFill>
                  <a:srgbClr val="FF000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 48 </a:t>
            </a:r>
            <a:r>
              <a:rPr lang="th-TH" sz="3200" b="1" dirty="0">
                <a:solidFill>
                  <a:srgbClr val="FF000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การจัดซื้อจัดจ้างและการบริหารพัสดุของหน่วยงานของรัฐต้องปฏิบัติตามหลักเกณฑ์ที่กำหนดไว้ในกฎหมายว่าด้วยการจัดซื้อจัดจ้างและการบริหารพัสดุภาครัฐ หรือตามกฎระเบียบของหน่วยงานของรัฐโดยเคร่งครัด...</a:t>
            </a:r>
            <a:endParaRPr lang="th-TH" sz="3200" b="1" u="sng" dirty="0">
              <a:solidFill>
                <a:srgbClr val="FF0000"/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473149"/>
            <a:ext cx="10396882" cy="1151965"/>
          </a:xfrm>
        </p:spPr>
        <p:txBody>
          <a:bodyPr/>
          <a:lstStyle/>
          <a:p>
            <a:r>
              <a:rPr lang="th-TH" b="1" dirty="0"/>
              <a:t>สรุปสาระสำคัญ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685800" y="1625114"/>
            <a:ext cx="10394707" cy="33111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h-TH" sz="3200" b="1" dirty="0">
                <a:solidFill>
                  <a:srgbClr val="00206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หมวด </a:t>
            </a:r>
            <a:r>
              <a:rPr lang="en-US" sz="3200" b="1" dirty="0">
                <a:solidFill>
                  <a:srgbClr val="00206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3 </a:t>
            </a:r>
            <a:r>
              <a:rPr lang="th-TH" sz="3200" b="1" dirty="0">
                <a:solidFill>
                  <a:srgbClr val="00206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วินัยการเงินการคลัง</a:t>
            </a:r>
          </a:p>
          <a:p>
            <a:pPr marL="0" indent="0">
              <a:buNone/>
            </a:pPr>
            <a:r>
              <a:rPr lang="th-TH" sz="3200" b="1" dirty="0">
                <a:solidFill>
                  <a:schemeClr val="accent3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ส่วนที่ </a:t>
            </a:r>
            <a:r>
              <a:rPr lang="en-US" sz="3200" b="1" dirty="0">
                <a:solidFill>
                  <a:schemeClr val="accent3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4 </a:t>
            </a:r>
            <a:r>
              <a:rPr lang="th-TH" sz="3200" b="1" dirty="0">
                <a:solidFill>
                  <a:schemeClr val="accent3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การก่อหนี้และการบริหารหนี้</a:t>
            </a:r>
          </a:p>
          <a:p>
            <a:pPr marL="0" indent="0">
              <a:buNone/>
            </a:pPr>
            <a:r>
              <a:rPr lang="th-TH" sz="3200" b="1" dirty="0">
                <a:solidFill>
                  <a:srgbClr val="00B05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	</a:t>
            </a:r>
            <a:r>
              <a:rPr lang="th-TH" sz="3200" b="1" dirty="0">
                <a:solidFill>
                  <a:srgbClr val="FF000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มาตรา</a:t>
            </a:r>
            <a:r>
              <a:rPr lang="en-US" sz="3200" b="1" dirty="0">
                <a:solidFill>
                  <a:srgbClr val="FF000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 49 </a:t>
            </a:r>
            <a:r>
              <a:rPr lang="th-TH" sz="3200" b="1" dirty="0">
                <a:solidFill>
                  <a:srgbClr val="FF0000"/>
                </a:solidFill>
                <a:cs typeface="TH NiramitIT๙" panose="02000506000000020004"/>
              </a:rPr>
              <a:t>การก่อหนี้และการบริหารหนี้สาธารณะและหนี้ของหน่วยงานของรัฐต้องเป็นไป ตามกฎหมายและอยู่ภายใต้วัตถุประสงค์และ</a:t>
            </a:r>
            <a:r>
              <a:rPr lang="th-TH" sz="3200" b="1" dirty="0" err="1">
                <a:solidFill>
                  <a:srgbClr val="FF0000"/>
                </a:solidFill>
                <a:cs typeface="TH NiramitIT๙" panose="02000506000000020004"/>
              </a:rPr>
              <a:t>อํานาจ</a:t>
            </a:r>
            <a:r>
              <a:rPr lang="th-TH" sz="3200" b="1" dirty="0">
                <a:solidFill>
                  <a:srgbClr val="FF0000"/>
                </a:solidFill>
                <a:cs typeface="TH NiramitIT๙" panose="02000506000000020004"/>
              </a:rPr>
              <a:t>หน้าที่ของหน่วยงานของรัฐผู้กู้ ทั้งนี้ เพื่อประโยชน์ ของประเทศและของหน่วยงานของรัฐ โดยต้อง</a:t>
            </a:r>
            <a:r>
              <a:rPr lang="th-TH" sz="3200" b="1" dirty="0" err="1">
                <a:solidFill>
                  <a:srgbClr val="FF0000"/>
                </a:solidFill>
                <a:cs typeface="TH NiramitIT๙" panose="02000506000000020004"/>
              </a:rPr>
              <a:t>กระทํา</a:t>
            </a:r>
            <a:r>
              <a:rPr lang="th-TH" sz="3200" b="1" dirty="0">
                <a:solidFill>
                  <a:srgbClr val="FF0000"/>
                </a:solidFill>
                <a:cs typeface="TH NiramitIT๙" panose="02000506000000020004"/>
              </a:rPr>
              <a:t>ด้วยความรอบคอบ และ </a:t>
            </a:r>
            <a:r>
              <a:rPr lang="th-TH" sz="3200" b="1" dirty="0" err="1">
                <a:solidFill>
                  <a:srgbClr val="FF0000"/>
                </a:solidFill>
                <a:cs typeface="TH NiramitIT๙" panose="02000506000000020004"/>
              </a:rPr>
              <a:t>คํานึ</a:t>
            </a:r>
            <a:r>
              <a:rPr lang="th-TH" sz="3200" b="1" dirty="0">
                <a:solidFill>
                  <a:srgbClr val="FF0000"/>
                </a:solidFill>
                <a:cs typeface="TH NiramitIT๙" panose="02000506000000020004"/>
              </a:rPr>
              <a:t>งถึงความคุ้มค่า ความสามารถในการชําระหนี้ การกระจายภาระการชําระหนี้ เสถียรภาพและความยั่งยืนทางการเงินการคลัง ตลอดจนความน่าเชื่อถือของประเทศและของหน่วยงานของรัฐผู้กู้</a:t>
            </a:r>
            <a:endParaRPr lang="th-TH" sz="3200" b="1" u="sng" dirty="0">
              <a:solidFill>
                <a:srgbClr val="FF0000"/>
              </a:solidFill>
              <a:latin typeface="TH NiramitIT๙" panose="02000506000000020004" pitchFamily="2" charset="-34"/>
              <a:cs typeface="TH NiramitIT๙" panose="0200050600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3301573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3625" y="111641"/>
            <a:ext cx="10396882" cy="1151965"/>
          </a:xfrm>
        </p:spPr>
        <p:txBody>
          <a:bodyPr/>
          <a:lstStyle/>
          <a:p>
            <a:r>
              <a:rPr lang="th-TH" b="1" dirty="0"/>
              <a:t>สรุปสาระสำคัญ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685800" y="999460"/>
            <a:ext cx="10394707" cy="43751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b="1" dirty="0">
                <a:solidFill>
                  <a:srgbClr val="00206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หมวด </a:t>
            </a:r>
            <a:r>
              <a:rPr lang="en-US" sz="2400" b="1" dirty="0">
                <a:solidFill>
                  <a:srgbClr val="00206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3 </a:t>
            </a:r>
            <a:r>
              <a:rPr lang="th-TH" sz="2400" b="1" dirty="0">
                <a:solidFill>
                  <a:srgbClr val="00206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วินัยการเงินการคลัง</a:t>
            </a:r>
          </a:p>
          <a:p>
            <a:pPr marL="0" indent="0">
              <a:buNone/>
            </a:pPr>
            <a:r>
              <a:rPr lang="th-TH" sz="2400" b="1" dirty="0">
                <a:solidFill>
                  <a:schemeClr val="accent2">
                    <a:lumMod val="50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ส่วนที่ 5 เงินนอกงบประมาณและเงินทุนหมุนเวียน</a:t>
            </a:r>
          </a:p>
          <a:p>
            <a:pPr marL="0" indent="0">
              <a:buNone/>
            </a:pPr>
            <a:r>
              <a:rPr lang="th-TH" sz="2400" b="1" dirty="0">
                <a:solidFill>
                  <a:srgbClr val="00B05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	</a:t>
            </a:r>
            <a:r>
              <a:rPr lang="th-TH" sz="2400" b="1" dirty="0">
                <a:solidFill>
                  <a:srgbClr val="FF000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มาตรา</a:t>
            </a:r>
            <a:r>
              <a:rPr lang="en-US" sz="2400" b="1" dirty="0">
                <a:solidFill>
                  <a:srgbClr val="FF000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 61</a:t>
            </a:r>
            <a:r>
              <a:rPr lang="th-TH" sz="2400" b="1" dirty="0">
                <a:solidFill>
                  <a:srgbClr val="FF000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 </a:t>
            </a:r>
            <a:r>
              <a:rPr lang="th-TH" sz="2400" b="1" dirty="0">
                <a:solidFill>
                  <a:srgbClr val="FF0000"/>
                </a:solidFill>
                <a:cs typeface="TH NiramitIT๙" panose="02000506000000020004"/>
              </a:rPr>
              <a:t>เงินนอกงบประมาณให้มีเท่าที่จําเป็นเพื่อประโยชน์ในการปฏิบัติหน้าที่ หรือ การดําเนินงานตามวัตถุประสงค์ของการมีเงินนอกงบประมาณนั้น ทั้งนี้ ให้นําความในมาตรา 37 วรรคสอง มาใช้บังคับกับการใช้จ่ายเงินนอกงบประมาณด้วยโดยอนุโลม เงินนอกงบประมาณของหน่วยงานของรัฐ ให้นํามาฝากไว้ที่กระทรวงการคลัง เว้นแต่จะมีกฎหมาย </a:t>
            </a:r>
            <a:r>
              <a:rPr lang="th-TH" sz="2400" b="1" dirty="0" err="1">
                <a:solidFill>
                  <a:srgbClr val="FF0000"/>
                </a:solidFill>
                <a:cs typeface="TH NiramitIT๙" panose="02000506000000020004"/>
              </a:rPr>
              <a:t>กําหนด</a:t>
            </a:r>
            <a:r>
              <a:rPr lang="th-TH" sz="2400" b="1" dirty="0">
                <a:solidFill>
                  <a:srgbClr val="FF0000"/>
                </a:solidFill>
                <a:cs typeface="TH NiramitIT๙" panose="02000506000000020004"/>
              </a:rPr>
              <a:t>ไว้เป็นอย่างอื่นหรือได้</a:t>
            </a:r>
            <a:r>
              <a:rPr lang="th-TH" sz="2400" b="1" dirty="0" err="1">
                <a:solidFill>
                  <a:srgbClr val="FF0000"/>
                </a:solidFill>
                <a:cs typeface="TH NiramitIT๙" panose="02000506000000020004"/>
              </a:rPr>
              <a:t>ทํา</a:t>
            </a:r>
            <a:r>
              <a:rPr lang="th-TH" sz="2400" b="1" dirty="0">
                <a:solidFill>
                  <a:srgbClr val="FF0000"/>
                </a:solidFill>
                <a:cs typeface="TH NiramitIT๙" panose="02000506000000020004"/>
              </a:rPr>
              <a:t>ความตกลงกับกระทรวงการคลังเป็นอย่างอื่น เว้นแต่จะมีกฎหมาย</a:t>
            </a:r>
            <a:r>
              <a:rPr lang="th-TH" sz="2400" b="1" dirty="0" err="1">
                <a:solidFill>
                  <a:srgbClr val="FF0000"/>
                </a:solidFill>
                <a:cs typeface="TH NiramitIT๙" panose="02000506000000020004"/>
              </a:rPr>
              <a:t>กําหนด</a:t>
            </a:r>
            <a:r>
              <a:rPr lang="th-TH" sz="2400" b="1" dirty="0">
                <a:solidFill>
                  <a:srgbClr val="FF0000"/>
                </a:solidFill>
                <a:cs typeface="TH NiramitIT๙" panose="02000506000000020004"/>
              </a:rPr>
              <a:t>ไว้เป็นอย่างอื่น เงินนอกงบประมาณนั้นเมื่อได้ใช้จ่ายในการปฏิบัติ หน้าที่หรือการดําเนินงานตามวัตถุประสงค์จนบรรลุวัตถุประสงค์แห่งการนั้นแล้ว มีเงินคงเหลือให้นําส่งคลัง</a:t>
            </a:r>
            <a:r>
              <a:rPr lang="en-US" sz="2400" b="1" dirty="0">
                <a:solidFill>
                  <a:srgbClr val="FF0000"/>
                </a:solidFill>
                <a:cs typeface="TH NiramitIT๙" panose="02000506000000020004"/>
              </a:rPr>
              <a:t> </a:t>
            </a:r>
            <a:r>
              <a:rPr lang="th-TH" sz="2400" b="1" dirty="0">
                <a:solidFill>
                  <a:srgbClr val="FF0000"/>
                </a:solidFill>
                <a:cs typeface="TH NiramitIT๙" panose="02000506000000020004"/>
              </a:rPr>
              <a:t>โดยมิชักช้า ทั้งนี้ การนําเงินส่งคลังให้เป็นไปตามระเบียบที่รัฐมนตรี</a:t>
            </a:r>
            <a:r>
              <a:rPr lang="th-TH" sz="2400" b="1" dirty="0" err="1">
                <a:solidFill>
                  <a:srgbClr val="FF0000"/>
                </a:solidFill>
                <a:cs typeface="TH NiramitIT๙" panose="02000506000000020004"/>
              </a:rPr>
              <a:t>กําหนด</a:t>
            </a:r>
            <a:r>
              <a:rPr lang="th-TH" sz="2400" b="1" dirty="0">
                <a:solidFill>
                  <a:srgbClr val="FF0000"/>
                </a:solidFill>
                <a:cs typeface="TH NiramitIT๙" panose="02000506000000020004"/>
              </a:rPr>
              <a:t>โดยความเห็นชอบของ คณะรัฐมนตรี </a:t>
            </a:r>
            <a:endParaRPr lang="th-TH" sz="2400" b="1" u="sng" dirty="0">
              <a:solidFill>
                <a:srgbClr val="FF0000"/>
              </a:solidFill>
              <a:latin typeface="TH NiramitIT๙" panose="02000506000000020004" pitchFamily="2" charset="-34"/>
              <a:cs typeface="TH NiramitIT๙" panose="0200050600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3330507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สรุปสาระสำคัญ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687705" y="1418590"/>
            <a:ext cx="10394950" cy="3977005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th-TH" sz="3200" b="1" dirty="0">
                <a:solidFill>
                  <a:srgbClr val="00206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หมวด </a:t>
            </a:r>
            <a:r>
              <a:rPr lang="en-US" sz="3200" b="1" dirty="0">
                <a:solidFill>
                  <a:srgbClr val="00206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3 </a:t>
            </a:r>
            <a:r>
              <a:rPr lang="th-TH" sz="3200" b="1" dirty="0">
                <a:solidFill>
                  <a:srgbClr val="00206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วินัยการเงินการคลัง</a:t>
            </a:r>
          </a:p>
          <a:p>
            <a:pPr marL="0" indent="0">
              <a:buNone/>
            </a:pPr>
            <a:r>
              <a:rPr lang="th-TH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ส่วนที่ </a:t>
            </a:r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6 </a:t>
            </a:r>
            <a:r>
              <a:rPr lang="th-TH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การคลังท้องถิ่น (มาตรา </a:t>
            </a:r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64-67)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	</a:t>
            </a:r>
            <a:r>
              <a:rPr lang="th-TH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มาตรา </a:t>
            </a:r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65 </a:t>
            </a:r>
            <a:r>
              <a:rPr lang="th-TH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การจัดทำงบประมาณ การใช้จ่าย การก่อหนี้ผูกพัน และการบริหาร</a:t>
            </a:r>
          </a:p>
          <a:p>
            <a:pPr marL="0" indent="0">
              <a:buNone/>
            </a:pPr>
            <a:r>
              <a:rPr lang="th-TH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ทรัพย์สินขององค์กรปกครองส่วนท้องถิ่นต้องทำอย่างโปร่งใสและตรวจสอบได้ </a:t>
            </a:r>
          </a:p>
          <a:p>
            <a:pPr marL="0" indent="0">
              <a:buNone/>
            </a:pPr>
            <a:r>
              <a:rPr lang="th-TH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โดยต้องพิจารณาผลสัมฤทธิ์ ความคุ้มค่า ความประหยัด และภาระทางการคลังที่จะเกิดขึ้นใน</a:t>
            </a:r>
          </a:p>
          <a:p>
            <a:pPr marL="0" indent="0">
              <a:buNone/>
            </a:pPr>
            <a:r>
              <a:rPr lang="th-TH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อนาคตด้วย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มีที่มาอย่างไร ?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685801" y="1371064"/>
            <a:ext cx="10394707" cy="3311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>
                <a:solidFill>
                  <a:srgbClr val="0070C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รัฐธรรมนูญแห่งราชอาณาจักรไทย พุทธศักราช 2560 มาตรา 62 รัฐต้องรักษาวินัยการเงินการคลัง อย่างเคร่งครัด เพื่อให้ฐานะทางการเงินการคลังของรัฐมีเสถียรภาพและมั่นคงอย่างยั่งยืนตามกฎหมายว่าด้วยวินัยการเงินการคลังของรัฐ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บังคับใช้เมื่อไหร่ ?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790303" y="1135934"/>
            <a:ext cx="10394707" cy="3311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4000" b="1" dirty="0">
                <a:solidFill>
                  <a:srgbClr val="00206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กฎหมายมีผลบังคับใช้ </a:t>
            </a:r>
            <a:r>
              <a:rPr lang="th-TH" sz="4000" b="1" dirty="0">
                <a:solidFill>
                  <a:srgbClr val="FF000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ตั้งแต่วันที่ 20 เมษายน 2561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บังคับใครบ้าง ?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551815" y="1985010"/>
            <a:ext cx="10862310" cy="33108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4000" b="1" dirty="0">
                <a:solidFill>
                  <a:srgbClr val="00206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ส่วนราชการ รัฐวิสาหกิจ หน่วยงานของรัฐสภา ศาลยุติธรรม ศาล</a:t>
            </a:r>
          </a:p>
          <a:p>
            <a:pPr marL="0" indent="0">
              <a:buNone/>
            </a:pPr>
            <a:r>
              <a:rPr lang="th-TH" sz="4000" b="1" dirty="0">
                <a:solidFill>
                  <a:srgbClr val="00206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ปกครอง ศาลรัฐธรรมนูญ องค์กรอิสระตามรัฐธรรมนูญ องค์กรอัยการ องค์การมหาชน ทุนหมุนเวียนที่มีฐานะเป็นนิติบุคคล </a:t>
            </a:r>
            <a:r>
              <a:rPr lang="th-TH" sz="4000" b="1" dirty="0">
                <a:solidFill>
                  <a:srgbClr val="FF000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องค์กรปกครอง</a:t>
            </a:r>
          </a:p>
          <a:p>
            <a:pPr marL="0" indent="0">
              <a:buNone/>
            </a:pPr>
            <a:r>
              <a:rPr lang="th-TH" sz="4000" b="1" dirty="0">
                <a:solidFill>
                  <a:srgbClr val="FF000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ส่วนท้องถิ่น</a:t>
            </a:r>
            <a:r>
              <a:rPr lang="th-TH" sz="4000" b="1" dirty="0">
                <a:solidFill>
                  <a:srgbClr val="00206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 หน่วยงานอื่นของรัฐตามที่กฎหมายกำหนด</a:t>
            </a:r>
            <a:endParaRPr lang="th-TH" sz="4000" b="1" dirty="0">
              <a:solidFill>
                <a:srgbClr val="FF0000"/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โครงสร้าง พ.ร.บ.วินัยการเงินการคลังฯ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685801" y="1977656"/>
            <a:ext cx="10394707" cy="30425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b="1" dirty="0">
                <a:solidFill>
                  <a:srgbClr val="00206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หมวด 3 วินัยการเงินการคลัง</a:t>
            </a:r>
          </a:p>
          <a:p>
            <a:pPr lvl="1"/>
            <a:r>
              <a:rPr lang="th-TH" sz="2800" b="1" dirty="0">
                <a:solidFill>
                  <a:srgbClr val="00206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ส่วนที่ 1 รายได้ (มาตรา </a:t>
            </a:r>
            <a:r>
              <a:rPr lang="en-US" sz="2800" b="1" dirty="0">
                <a:solidFill>
                  <a:srgbClr val="00206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31-36)</a:t>
            </a:r>
            <a:endParaRPr lang="th-TH" sz="2800" b="1" dirty="0">
              <a:solidFill>
                <a:srgbClr val="002060"/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pPr lvl="1"/>
            <a:r>
              <a:rPr lang="th-TH" sz="2800" b="1" dirty="0">
                <a:solidFill>
                  <a:srgbClr val="00206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ส่วนที่ 2 รายจ่าย (มาตรา </a:t>
            </a:r>
            <a:r>
              <a:rPr lang="en-US" sz="2800" b="1" dirty="0">
                <a:solidFill>
                  <a:srgbClr val="00206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37-43)</a:t>
            </a:r>
            <a:endParaRPr lang="th-TH" sz="2800" b="1" dirty="0">
              <a:solidFill>
                <a:srgbClr val="002060"/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pPr lvl="1"/>
            <a:r>
              <a:rPr lang="th-TH" sz="2800" b="1" dirty="0">
                <a:solidFill>
                  <a:srgbClr val="00206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ส่วนที่ 3 การจัดให้ได้มาซึ่งทรัพย์สินและการบริหารทรัพย์สินของรัฐ (มาตรา </a:t>
            </a:r>
            <a:r>
              <a:rPr lang="en-US" sz="2800" b="1" dirty="0">
                <a:solidFill>
                  <a:srgbClr val="00206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44-48)</a:t>
            </a:r>
            <a:endParaRPr lang="th-TH" sz="2800" b="1" dirty="0">
              <a:solidFill>
                <a:srgbClr val="002060"/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pPr lvl="1"/>
            <a:r>
              <a:rPr lang="th-TH" sz="2800" b="1" dirty="0">
                <a:solidFill>
                  <a:srgbClr val="00206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ส่วนที่ 4 การก่อหนี้และการบริหารหนี้ (มาตรา </a:t>
            </a:r>
            <a:r>
              <a:rPr lang="en-US" sz="2800" b="1" dirty="0">
                <a:solidFill>
                  <a:srgbClr val="00206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49-60)</a:t>
            </a:r>
            <a:endParaRPr lang="th-TH" sz="2800" b="1" dirty="0">
              <a:solidFill>
                <a:srgbClr val="002060"/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pPr lvl="1"/>
            <a:r>
              <a:rPr lang="th-TH" sz="2800" b="1" dirty="0">
                <a:solidFill>
                  <a:srgbClr val="00206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 ส่วนที่ 5 เงินนอกงบประมาณและทุนหมุนเวียน (มาตรา </a:t>
            </a:r>
            <a:r>
              <a:rPr lang="en-US" sz="2800" b="1" dirty="0">
                <a:solidFill>
                  <a:srgbClr val="00206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61-63)</a:t>
            </a:r>
            <a:endParaRPr lang="th-TH" sz="2800" b="1" dirty="0">
              <a:solidFill>
                <a:srgbClr val="002060"/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pPr lvl="1"/>
            <a:r>
              <a:rPr lang="th-TH" sz="2800" b="1" dirty="0">
                <a:solidFill>
                  <a:srgbClr val="00206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 ส่วนที่ 6 การคลังท้องถิ่น (มาตรา </a:t>
            </a:r>
            <a:r>
              <a:rPr lang="en-US" sz="2800" b="1" dirty="0">
                <a:solidFill>
                  <a:srgbClr val="00206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64-67)</a:t>
            </a:r>
            <a:endParaRPr lang="th-TH" sz="2800" b="1" dirty="0">
              <a:solidFill>
                <a:srgbClr val="002060"/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สรุปสาระสำคัญ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>
                <a:solidFill>
                  <a:srgbClr val="00206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มาตรา </a:t>
            </a:r>
            <a:r>
              <a:rPr lang="en-US" sz="3200" b="1" dirty="0">
                <a:solidFill>
                  <a:srgbClr val="00206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4 </a:t>
            </a:r>
            <a:r>
              <a:rPr lang="th-TH" sz="3200" b="1" dirty="0">
                <a:solidFill>
                  <a:srgbClr val="00206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“หน่วยงานของรัฐ” ให้หมายถึงส่วนราชการ รัฐวิสาหกิจ หน่วยงานของรัฐสภา ศาลยุติธรรม ศาลปกครอง ศาลรัฐธรรมนูญ องค์กรอิสระตามรัฐธรรมนูญ องค์กรอัยการ องค์การมหาชน ทุนหมุนเวียนที่มีฐานะเป็นนิติบุคคล </a:t>
            </a:r>
            <a:r>
              <a:rPr lang="th-TH" sz="3200" b="1" dirty="0">
                <a:solidFill>
                  <a:srgbClr val="FF000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องค์กรปกครองส่วนท้องถิ่น</a:t>
            </a:r>
            <a:r>
              <a:rPr lang="th-TH" sz="3200" b="1" dirty="0">
                <a:solidFill>
                  <a:srgbClr val="00206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 หน่วยงานอื่นของรัฐตามที่กฎหมายกำหนด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สรุปสาระสำคัญ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h-TH" sz="3200" b="1" dirty="0">
                <a:solidFill>
                  <a:srgbClr val="00206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หมวด </a:t>
            </a:r>
            <a:r>
              <a:rPr lang="en-US" sz="3200" b="1" dirty="0">
                <a:solidFill>
                  <a:srgbClr val="00206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3 </a:t>
            </a:r>
            <a:r>
              <a:rPr lang="th-TH" sz="3200" b="1" dirty="0">
                <a:solidFill>
                  <a:srgbClr val="00206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วินัยการเงินการคลัง</a:t>
            </a:r>
          </a:p>
          <a:p>
            <a:pPr marL="0" indent="0">
              <a:buNone/>
            </a:pPr>
            <a:r>
              <a:rPr lang="th-TH" sz="3200" b="1" dirty="0">
                <a:solidFill>
                  <a:srgbClr val="00B05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ส่วนที่ </a:t>
            </a:r>
            <a:r>
              <a:rPr lang="en-US" sz="3200" b="1" dirty="0">
                <a:solidFill>
                  <a:srgbClr val="00B05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1 </a:t>
            </a:r>
            <a:r>
              <a:rPr lang="th-TH" sz="3200" b="1" dirty="0">
                <a:solidFill>
                  <a:srgbClr val="00B05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รายได้ (มาตรา </a:t>
            </a:r>
            <a:r>
              <a:rPr lang="en-US" sz="3200" b="1" dirty="0">
                <a:solidFill>
                  <a:srgbClr val="00B05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31-36)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00206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	</a:t>
            </a:r>
            <a:r>
              <a:rPr lang="th-TH" sz="3200" b="1" dirty="0">
                <a:solidFill>
                  <a:srgbClr val="00206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มาตรา </a:t>
            </a:r>
            <a:r>
              <a:rPr lang="en-US" sz="3200" b="1" dirty="0">
                <a:solidFill>
                  <a:srgbClr val="00206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32 </a:t>
            </a:r>
            <a:r>
              <a:rPr lang="th-TH" sz="3200" b="1" dirty="0">
                <a:solidFill>
                  <a:srgbClr val="00206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การจัดเก็บรายได้แผ่นดินที่เป็นภาษีอากรจะกระทำได้ก็แต่โดยอาศัย</a:t>
            </a:r>
          </a:p>
          <a:p>
            <a:pPr marL="0" indent="0">
              <a:buNone/>
            </a:pPr>
            <a:r>
              <a:rPr lang="th-TH" sz="3200" b="1" dirty="0">
                <a:solidFill>
                  <a:srgbClr val="00206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อำนาจตามกฎหมาย และการยกเว้นหรือการลดภาษีอากรใดจะกระทำได้ก็แต่โดยอาศัยอำนาจตามกฎหมาย </a:t>
            </a:r>
            <a:r>
              <a:rPr lang="th-TH" sz="3200" b="1" u="sng" dirty="0">
                <a:solidFill>
                  <a:srgbClr val="FF000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ให้พิจารณาถึงความเป็นธรรม ความเสมอภาคและไม่เลือกปฏิบัติ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สรุปสาระสำคัญ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>
                <a:solidFill>
                  <a:srgbClr val="00206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หมวด </a:t>
            </a:r>
            <a:r>
              <a:rPr lang="en-US" sz="3200" b="1" dirty="0">
                <a:solidFill>
                  <a:srgbClr val="00206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3 </a:t>
            </a:r>
            <a:r>
              <a:rPr lang="th-TH" sz="3200" b="1" dirty="0">
                <a:solidFill>
                  <a:srgbClr val="00206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วินัยการเงินการคลัง</a:t>
            </a:r>
          </a:p>
          <a:p>
            <a:pPr marL="0" indent="0">
              <a:buNone/>
            </a:pPr>
            <a:r>
              <a:rPr lang="th-TH" sz="3200" b="1" dirty="0">
                <a:solidFill>
                  <a:srgbClr val="00B05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ส่วนที่ </a:t>
            </a:r>
            <a:r>
              <a:rPr lang="en-US" sz="3200" b="1" dirty="0">
                <a:solidFill>
                  <a:srgbClr val="00B05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1 </a:t>
            </a:r>
            <a:r>
              <a:rPr lang="th-TH" sz="3200" b="1" dirty="0">
                <a:solidFill>
                  <a:srgbClr val="00B05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รายได้ (มาตรา </a:t>
            </a:r>
            <a:r>
              <a:rPr lang="en-US" sz="3200" b="1" dirty="0">
                <a:solidFill>
                  <a:srgbClr val="00B05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31-36)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00206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	</a:t>
            </a:r>
            <a:r>
              <a:rPr lang="th-TH" sz="3200" b="1" dirty="0">
                <a:solidFill>
                  <a:srgbClr val="00206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มาตรา</a:t>
            </a:r>
            <a:r>
              <a:rPr lang="en-US" sz="3200" b="1" dirty="0">
                <a:solidFill>
                  <a:srgbClr val="00206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 33 </a:t>
            </a:r>
            <a:r>
              <a:rPr lang="th-TH" sz="3200" b="1" dirty="0">
                <a:solidFill>
                  <a:srgbClr val="00206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การจัดเก็บ ลด และการยกเว้นรายได้แผ่นดินที่เป็นค่าธรรมเนียมอันมิใช่ค่าตอบแทนการให้บริการ จะกระทำได้ก็โดยอาศัยอำนาจตามกฎหมาย</a:t>
            </a:r>
            <a:endParaRPr lang="th-TH" sz="3200" b="1" u="sng" dirty="0">
              <a:solidFill>
                <a:srgbClr val="FF0000"/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459740"/>
            <a:ext cx="10396855" cy="1015365"/>
          </a:xfrm>
        </p:spPr>
        <p:txBody>
          <a:bodyPr/>
          <a:lstStyle/>
          <a:p>
            <a:r>
              <a:rPr lang="th-TH" b="1" dirty="0"/>
              <a:t>สรุปสาระสำคัญ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685800" y="1474470"/>
            <a:ext cx="10500995" cy="389953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h-TH" sz="3200" b="1" dirty="0">
                <a:solidFill>
                  <a:srgbClr val="00206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หมวด </a:t>
            </a:r>
            <a:r>
              <a:rPr lang="en-US" sz="3200" b="1" dirty="0">
                <a:solidFill>
                  <a:srgbClr val="00206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3 </a:t>
            </a:r>
            <a:r>
              <a:rPr lang="th-TH" sz="3200" b="1" dirty="0">
                <a:solidFill>
                  <a:srgbClr val="00206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วินัยการเงินการคลัง</a:t>
            </a:r>
          </a:p>
          <a:p>
            <a:pPr marL="0" indent="0">
              <a:buNone/>
            </a:pPr>
            <a:r>
              <a:rPr lang="th-TH" sz="3200" b="1" dirty="0">
                <a:solidFill>
                  <a:srgbClr val="00B05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ส่วนที่ </a:t>
            </a:r>
            <a:r>
              <a:rPr lang="en-US" sz="3200" b="1" dirty="0">
                <a:solidFill>
                  <a:srgbClr val="00B05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1 </a:t>
            </a:r>
            <a:r>
              <a:rPr lang="th-TH" sz="3200" b="1" dirty="0">
                <a:solidFill>
                  <a:srgbClr val="00B05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รายได้ (มาตรา </a:t>
            </a:r>
            <a:r>
              <a:rPr lang="en-US" sz="3200" b="1" dirty="0">
                <a:solidFill>
                  <a:srgbClr val="00B05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31-36)</a:t>
            </a:r>
          </a:p>
          <a:p>
            <a:pPr marL="0" indent="0">
              <a:buNone/>
            </a:pPr>
            <a:r>
              <a:rPr lang="th-TH" sz="3200" b="1" dirty="0">
                <a:solidFill>
                  <a:srgbClr val="0070C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	มาตรา 34 บรรดาเงินทั้งปวงที่หน่วยงานของรัฐจัดเก็บ และได้รับเป็นกรรมสิทธิ์ </a:t>
            </a:r>
          </a:p>
          <a:p>
            <a:pPr marL="0" indent="0">
              <a:buNone/>
            </a:pPr>
            <a:r>
              <a:rPr lang="th-TH" sz="3200" b="1" dirty="0">
                <a:solidFill>
                  <a:srgbClr val="0070C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ตามกฎหมาย  ตามระเบียบข้อบังคับ ได้รับชำระตามอำนาจหน้าที่หรือสัญญา ได้รับจาก</a:t>
            </a:r>
          </a:p>
          <a:p>
            <a:pPr marL="0" indent="0">
              <a:buNone/>
            </a:pPr>
            <a:r>
              <a:rPr lang="th-TH" sz="3200" b="1" dirty="0">
                <a:solidFill>
                  <a:srgbClr val="0070C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การให้ใช้ทรัพย์สินหรือเก็บดอกผลจาก ทรัพย์สินของทางราชการ ให้นำส่งคลังตามระเบียบที่รัฐมนตรีกำหนด เว้นแต่ จะมีกฎหมายกำหนดไว้เป็นอย่างอื่น</a:t>
            </a:r>
            <a:endParaRPr lang="th-TH" sz="3200" b="1" u="sng" dirty="0">
              <a:solidFill>
                <a:srgbClr val="0070C0"/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เหตุการณ์หลัก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TM04033927[[fn=เหตุการณ์หลัก]]</Template>
  <TotalTime>31</TotalTime>
  <Words>1052</Words>
  <Application>Microsoft Office PowerPoint</Application>
  <PresentationFormat>แบบจอกว้าง</PresentationFormat>
  <Paragraphs>67</Paragraphs>
  <Slides>16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16</vt:i4>
      </vt:variant>
    </vt:vector>
  </HeadingPairs>
  <TitlesOfParts>
    <vt:vector size="20" baseType="lpstr">
      <vt:lpstr>TH NiramitIT๙</vt:lpstr>
      <vt:lpstr>Arial</vt:lpstr>
      <vt:lpstr>Impact</vt:lpstr>
      <vt:lpstr>เหตุการณ์หลัก</vt:lpstr>
      <vt:lpstr>พระราชบัญญัติ วินัยการเงินการคลังของรัฐ พ.ศ.2561</vt:lpstr>
      <vt:lpstr>มีที่มาอย่างไร ?</vt:lpstr>
      <vt:lpstr>บังคับใช้เมื่อไหร่ ?</vt:lpstr>
      <vt:lpstr>บังคับใครบ้าง ?</vt:lpstr>
      <vt:lpstr>โครงสร้าง พ.ร.บ.วินัยการเงินการคลังฯ</vt:lpstr>
      <vt:lpstr>สรุปสาระสำคัญ</vt:lpstr>
      <vt:lpstr>สรุปสาระสำคัญ</vt:lpstr>
      <vt:lpstr>สรุปสาระสำคัญ</vt:lpstr>
      <vt:lpstr>สรุปสาระสำคัญ</vt:lpstr>
      <vt:lpstr>สรุปสาระสำคัญ</vt:lpstr>
      <vt:lpstr>สรุปสาระสำคัญ</vt:lpstr>
      <vt:lpstr>สรุปสาระสำคัญ</vt:lpstr>
      <vt:lpstr>สรุปสาระสำคัญ</vt:lpstr>
      <vt:lpstr>สรุปสาระสำคัญ</vt:lpstr>
      <vt:lpstr>สรุปสาระสำคัญ</vt:lpstr>
      <vt:lpstr>สรุปสาระสำคัญ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พระราชบัญญัติ วินัยการเงินการคลังของรัฐ พ.ศ.2561</dc:title>
  <dc:creator>ito State Audit Office of the Kingdom of Thailand</dc:creator>
  <cp:lastModifiedBy>Wanmongkhon Amnuaiphon</cp:lastModifiedBy>
  <cp:revision>56</cp:revision>
  <dcterms:created xsi:type="dcterms:W3CDTF">2020-07-02T02:47:00Z</dcterms:created>
  <dcterms:modified xsi:type="dcterms:W3CDTF">2024-04-09T07:28:06Z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1033-11.2.0.9453</vt:lpwstr>
  </property>
</Properties>
</file>